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株式会社 セルズ" initials="株式会社" lastIdx="1" clrIdx="0">
    <p:extLst>
      <p:ext uri="{19B8F6BF-5375-455C-9EA6-DF929625EA0E}">
        <p15:presenceInfo xmlns:p15="http://schemas.microsoft.com/office/powerpoint/2012/main" userId="S::info7@cells.onmicrosoft.com::d7469d3d-a1f4-49c2-bacc-e6887377ac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70C0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0" autoAdjust="0"/>
    <p:restoredTop sz="94660"/>
  </p:normalViewPr>
  <p:slideViewPr>
    <p:cSldViewPr snapToGrid="0">
      <p:cViewPr>
        <p:scale>
          <a:sx n="150" d="100"/>
          <a:sy n="150" d="100"/>
        </p:scale>
        <p:origin x="1476" y="-4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93FF-6AEA-4A04-B9A3-4727153A456A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BD2-B112-4CE5-B65B-220F5A0187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8101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93FF-6AEA-4A04-B9A3-4727153A456A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BD2-B112-4CE5-B65B-220F5A0187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2073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93FF-6AEA-4A04-B9A3-4727153A456A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BD2-B112-4CE5-B65B-220F5A0187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01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93FF-6AEA-4A04-B9A3-4727153A456A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BD2-B112-4CE5-B65B-220F5A0187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7323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93FF-6AEA-4A04-B9A3-4727153A456A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BD2-B112-4CE5-B65B-220F5A0187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662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93FF-6AEA-4A04-B9A3-4727153A456A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BD2-B112-4CE5-B65B-220F5A0187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6006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93FF-6AEA-4A04-B9A3-4727153A456A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BD2-B112-4CE5-B65B-220F5A0187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9321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93FF-6AEA-4A04-B9A3-4727153A456A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BD2-B112-4CE5-B65B-220F5A0187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018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93FF-6AEA-4A04-B9A3-4727153A456A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BD2-B112-4CE5-B65B-220F5A0187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744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93FF-6AEA-4A04-B9A3-4727153A456A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BD2-B112-4CE5-B65B-220F5A0187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451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93FF-6AEA-4A04-B9A3-4727153A456A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BD2-B112-4CE5-B65B-220F5A0187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033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393FF-6AEA-4A04-B9A3-4727153A456A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1DBD2-B112-4CE5-B65B-220F5A0187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069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svg"/><Relationship Id="rId7" Type="http://schemas.openxmlformats.org/officeDocument/2006/relationships/image" Target="../media/image15.jpg"/><Relationship Id="rId12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11" Type="http://schemas.openxmlformats.org/officeDocument/2006/relationships/image" Target="../media/image17.png"/><Relationship Id="rId5" Type="http://schemas.openxmlformats.org/officeDocument/2006/relationships/image" Target="../media/image13.svg"/><Relationship Id="rId10" Type="http://schemas.openxmlformats.org/officeDocument/2006/relationships/hyperlink" Target="https://www.cells.co.jp/webmeisai/doc/sousasmart.pdf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s://www.cells.co.jp/webmeisai/doc/sousa-co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9DE4A44-D512-41E3-B3F7-08214F910FB3}"/>
              </a:ext>
            </a:extLst>
          </p:cNvPr>
          <p:cNvSpPr/>
          <p:nvPr/>
        </p:nvSpPr>
        <p:spPr>
          <a:xfrm>
            <a:off x="0" y="0"/>
            <a:ext cx="6858000" cy="888290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0">
                <a:srgbClr val="0070C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F56319D-648C-409E-9339-255C2E6BCEE0}"/>
              </a:ext>
            </a:extLst>
          </p:cNvPr>
          <p:cNvSpPr/>
          <p:nvPr/>
        </p:nvSpPr>
        <p:spPr>
          <a:xfrm>
            <a:off x="268664" y="258450"/>
            <a:ext cx="6320672" cy="837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50F85CE-C1E3-4B11-B62A-7C8245B6A0C1}"/>
              </a:ext>
            </a:extLst>
          </p:cNvPr>
          <p:cNvSpPr txBox="1"/>
          <p:nvPr/>
        </p:nvSpPr>
        <p:spPr>
          <a:xfrm>
            <a:off x="405352" y="1023101"/>
            <a:ext cx="38461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rgbClr val="0070C0"/>
                </a:solidFill>
                <a:latin typeface="+mn-ea"/>
              </a:rPr>
              <a:t>給与明細は</a:t>
            </a:r>
            <a:endParaRPr kumimoji="1" lang="en-US" altLang="ja-JP" sz="4000" b="1" dirty="0">
              <a:solidFill>
                <a:srgbClr val="0070C0"/>
              </a:solidFill>
              <a:latin typeface="+mn-ea"/>
            </a:endParaRPr>
          </a:p>
          <a:p>
            <a:r>
              <a:rPr kumimoji="1" lang="ja-JP" altLang="en-US" sz="4000" b="1" dirty="0">
                <a:solidFill>
                  <a:srgbClr val="0070C0"/>
                </a:solidFill>
                <a:latin typeface="+mn-ea"/>
              </a:rPr>
              <a:t>スマホで確認！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F444201-1140-455F-A187-F06B8F8951FF}"/>
              </a:ext>
            </a:extLst>
          </p:cNvPr>
          <p:cNvSpPr txBox="1"/>
          <p:nvPr/>
        </p:nvSpPr>
        <p:spPr>
          <a:xfrm>
            <a:off x="450579" y="2415400"/>
            <a:ext cx="4788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+mn-ea"/>
              </a:rPr>
              <a:t>店舗、営業先、派遣先、そして在宅勤務。</a:t>
            </a:r>
            <a:endParaRPr kumimoji="1" lang="en-US" altLang="ja-JP" sz="1400" dirty="0">
              <a:latin typeface="+mn-ea"/>
            </a:endParaRPr>
          </a:p>
          <a:p>
            <a:r>
              <a:rPr kumimoji="1" lang="en-US" altLang="ja-JP" sz="1400" dirty="0">
                <a:latin typeface="+mn-ea"/>
              </a:rPr>
              <a:t>WEB</a:t>
            </a:r>
            <a:r>
              <a:rPr kumimoji="1" lang="ja-JP" altLang="en-US" sz="1400" dirty="0">
                <a:latin typeface="+mn-ea"/>
              </a:rPr>
              <a:t>明細なら従業員の働く場所を選びません</a:t>
            </a:r>
            <a:r>
              <a:rPr kumimoji="1" lang="ja-JP" altLang="en-US" sz="1400" dirty="0"/>
              <a:t>。</a:t>
            </a:r>
            <a:endParaRPr kumimoji="1" lang="en-US" altLang="ja-JP" sz="1400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7B3E927-B07F-49B8-9006-84DF96C034D9}"/>
              </a:ext>
            </a:extLst>
          </p:cNvPr>
          <p:cNvSpPr/>
          <p:nvPr/>
        </p:nvSpPr>
        <p:spPr>
          <a:xfrm>
            <a:off x="539686" y="3196572"/>
            <a:ext cx="2755790" cy="2718453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91C2AF0-7041-461D-A278-3B8948ECD40F}"/>
              </a:ext>
            </a:extLst>
          </p:cNvPr>
          <p:cNvSpPr/>
          <p:nvPr/>
        </p:nvSpPr>
        <p:spPr>
          <a:xfrm>
            <a:off x="3455468" y="3191870"/>
            <a:ext cx="2939294" cy="2718453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4F31F0F-F37C-40DD-A1F0-9950FEECF0CD}"/>
              </a:ext>
            </a:extLst>
          </p:cNvPr>
          <p:cNvSpPr txBox="1"/>
          <p:nvPr/>
        </p:nvSpPr>
        <p:spPr>
          <a:xfrm>
            <a:off x="606724" y="3893848"/>
            <a:ext cx="2545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ja-JP" sz="1400" b="1" dirty="0">
                <a:latin typeface="+mn-ea"/>
              </a:rPr>
              <a:t>1. </a:t>
            </a:r>
            <a:r>
              <a:rPr kumimoji="1" lang="ja-JP" altLang="en-US" sz="1400" b="1" dirty="0">
                <a:latin typeface="+mn-ea"/>
              </a:rPr>
              <a:t>コストの大幅削減！</a:t>
            </a:r>
            <a:endParaRPr kumimoji="1" lang="en-US" altLang="ja-JP" sz="1400" b="1" dirty="0">
              <a:latin typeface="+mn-ea"/>
            </a:endParaRPr>
          </a:p>
          <a:p>
            <a:r>
              <a:rPr kumimoji="1" lang="ja-JP" altLang="en-US" sz="900" dirty="0">
                <a:latin typeface="+mn-ea"/>
              </a:rPr>
              <a:t>紙や印刷代、輸送コストを削減できます。</a:t>
            </a:r>
            <a:endParaRPr kumimoji="1" lang="en-GB" altLang="ja-JP" sz="900" dirty="0">
              <a:latin typeface="+mn-ea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AFFE3FC-CDD0-45D6-B922-BC577FB7ACE6}"/>
              </a:ext>
            </a:extLst>
          </p:cNvPr>
          <p:cNvSpPr txBox="1"/>
          <p:nvPr/>
        </p:nvSpPr>
        <p:spPr>
          <a:xfrm>
            <a:off x="617837" y="4496918"/>
            <a:ext cx="267931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+mn-ea"/>
              </a:rPr>
              <a:t>2</a:t>
            </a:r>
            <a:r>
              <a:rPr kumimoji="1" lang="en-GB" altLang="ja-JP" sz="1400" b="1" dirty="0">
                <a:latin typeface="+mn-ea"/>
              </a:rPr>
              <a:t>.</a:t>
            </a:r>
            <a:r>
              <a:rPr kumimoji="1" lang="ja-JP" altLang="en-US" sz="1400" b="1" dirty="0">
                <a:latin typeface="+mn-ea"/>
              </a:rPr>
              <a:t> 安心セキュリティ！</a:t>
            </a:r>
            <a:endParaRPr kumimoji="1" lang="en-US" altLang="ja-JP" sz="1400" b="1" dirty="0">
              <a:latin typeface="+mn-ea"/>
            </a:endParaRPr>
          </a:p>
          <a:p>
            <a:r>
              <a:rPr kumimoji="1" lang="ja-JP" altLang="en-US" sz="900" dirty="0">
                <a:latin typeface="+mn-ea"/>
              </a:rPr>
              <a:t>万一の取り違えと漏洩のリスクを回避できます。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39CD8A8-38F6-4C5B-A470-C0DF79F77631}"/>
              </a:ext>
            </a:extLst>
          </p:cNvPr>
          <p:cNvSpPr txBox="1"/>
          <p:nvPr/>
        </p:nvSpPr>
        <p:spPr>
          <a:xfrm>
            <a:off x="618776" y="5117370"/>
            <a:ext cx="2545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+mn-ea"/>
              </a:rPr>
              <a:t>3</a:t>
            </a:r>
            <a:r>
              <a:rPr kumimoji="1" lang="en-GB" altLang="ja-JP" sz="1400" b="1" dirty="0">
                <a:latin typeface="+mn-ea"/>
              </a:rPr>
              <a:t>.</a:t>
            </a:r>
            <a:r>
              <a:rPr kumimoji="1" lang="ja-JP" altLang="en-US" sz="1400" b="1" dirty="0">
                <a:latin typeface="+mn-ea"/>
              </a:rPr>
              <a:t> 業務効率化！</a:t>
            </a:r>
            <a:endParaRPr kumimoji="1" lang="en-US" altLang="ja-JP" sz="1400" b="1" dirty="0">
              <a:latin typeface="+mn-ea"/>
            </a:endParaRPr>
          </a:p>
          <a:p>
            <a:r>
              <a:rPr kumimoji="1" lang="ja-JP" altLang="en-US" sz="900" dirty="0">
                <a:latin typeface="+mn-ea"/>
              </a:rPr>
              <a:t>印刷や封入、投函、紛失による明細の再発行作業は不要です。</a:t>
            </a:r>
            <a:endParaRPr kumimoji="1" lang="en-GB" altLang="ja-JP" sz="900" dirty="0">
              <a:latin typeface="+mn-ea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B5198C7-8D21-4AEA-A604-8C61DAEE2A2A}"/>
              </a:ext>
            </a:extLst>
          </p:cNvPr>
          <p:cNvSpPr txBox="1"/>
          <p:nvPr/>
        </p:nvSpPr>
        <p:spPr>
          <a:xfrm>
            <a:off x="3529004" y="3882622"/>
            <a:ext cx="3364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+mn-ea"/>
              </a:rPr>
              <a:t>1</a:t>
            </a:r>
            <a:r>
              <a:rPr kumimoji="1" lang="en-GB" altLang="ja-JP" sz="1400" b="1" dirty="0">
                <a:latin typeface="+mn-ea"/>
              </a:rPr>
              <a:t>. </a:t>
            </a:r>
            <a:r>
              <a:rPr kumimoji="1" lang="ja-JP" altLang="en-US" sz="1400" b="1" dirty="0">
                <a:latin typeface="+mn-ea"/>
              </a:rPr>
              <a:t>いつでもどこでも確認できる！</a:t>
            </a:r>
            <a:endParaRPr kumimoji="1" lang="en-US" altLang="ja-JP" sz="1400" b="1" dirty="0">
              <a:latin typeface="+mn-ea"/>
            </a:endParaRPr>
          </a:p>
          <a:p>
            <a:r>
              <a:rPr kumimoji="1" lang="ja-JP" altLang="en-US" sz="900" dirty="0">
                <a:latin typeface="+mn-ea"/>
              </a:rPr>
              <a:t>当日の朝</a:t>
            </a:r>
            <a:r>
              <a:rPr kumimoji="1" lang="en-US" altLang="ja-JP" sz="900" dirty="0">
                <a:latin typeface="+mn-ea"/>
              </a:rPr>
              <a:t>0</a:t>
            </a:r>
            <a:r>
              <a:rPr kumimoji="1" lang="ja-JP" altLang="en-US" sz="900" dirty="0">
                <a:latin typeface="+mn-ea"/>
              </a:rPr>
              <a:t>時からスマホやパソコンで確認できます。</a:t>
            </a:r>
            <a:endParaRPr kumimoji="1" lang="en-GB" altLang="ja-JP" sz="900" dirty="0">
              <a:latin typeface="+mn-ea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226C501-760A-41F2-B292-F27A72F28CEA}"/>
              </a:ext>
            </a:extLst>
          </p:cNvPr>
          <p:cNvSpPr txBox="1"/>
          <p:nvPr/>
        </p:nvSpPr>
        <p:spPr>
          <a:xfrm>
            <a:off x="3536404" y="4469962"/>
            <a:ext cx="2905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+mn-ea"/>
              </a:rPr>
              <a:t>2</a:t>
            </a:r>
            <a:r>
              <a:rPr kumimoji="1" lang="en-GB" altLang="ja-JP" sz="1400" b="1" dirty="0">
                <a:latin typeface="+mn-ea"/>
              </a:rPr>
              <a:t>. </a:t>
            </a:r>
            <a:r>
              <a:rPr kumimoji="1" lang="ja-JP" altLang="en-US" sz="1400" b="1" dirty="0">
                <a:latin typeface="+mn-ea"/>
              </a:rPr>
              <a:t>紛失の心配は不要！</a:t>
            </a:r>
          </a:p>
          <a:p>
            <a:r>
              <a:rPr kumimoji="1" lang="en-US" altLang="ja-JP" sz="900" dirty="0">
                <a:latin typeface="+mn-ea"/>
              </a:rPr>
              <a:t>ID/</a:t>
            </a:r>
            <a:r>
              <a:rPr kumimoji="1" lang="ja-JP" altLang="en-US" sz="900" dirty="0">
                <a:latin typeface="+mn-ea"/>
              </a:rPr>
              <a:t>パスワードで保護されているため他人に見られることもありません。　</a:t>
            </a:r>
            <a:endParaRPr kumimoji="1" lang="en-GB" altLang="ja-JP" sz="900" dirty="0">
              <a:latin typeface="+mn-ea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F0FD040-02A6-4C68-8593-8015A89748E0}"/>
              </a:ext>
            </a:extLst>
          </p:cNvPr>
          <p:cNvSpPr txBox="1"/>
          <p:nvPr/>
        </p:nvSpPr>
        <p:spPr>
          <a:xfrm>
            <a:off x="3536404" y="5125868"/>
            <a:ext cx="2814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+mn-ea"/>
              </a:rPr>
              <a:t>3</a:t>
            </a:r>
            <a:r>
              <a:rPr kumimoji="1" lang="en-GB" altLang="ja-JP" sz="1400" b="1" dirty="0">
                <a:latin typeface="+mn-ea"/>
              </a:rPr>
              <a:t>. </a:t>
            </a:r>
            <a:r>
              <a:rPr kumimoji="1" lang="ja-JP" altLang="en-US" sz="1400" b="1" dirty="0">
                <a:latin typeface="+mn-ea"/>
              </a:rPr>
              <a:t>過去の明細等も確認できる！</a:t>
            </a:r>
          </a:p>
          <a:p>
            <a:r>
              <a:rPr kumimoji="1" lang="ja-JP" altLang="en-US" sz="900" dirty="0">
                <a:latin typeface="+mn-ea"/>
              </a:rPr>
              <a:t>過去の明細や源泉徴収票も確認でき、必要に応じて印刷もできます。</a:t>
            </a:r>
            <a:endParaRPr kumimoji="1" lang="en-GB" altLang="ja-JP" sz="900" dirty="0">
              <a:latin typeface="+mn-ea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8C93994-913E-4824-B565-65713D0B2CCD}"/>
              </a:ext>
            </a:extLst>
          </p:cNvPr>
          <p:cNvSpPr/>
          <p:nvPr/>
        </p:nvSpPr>
        <p:spPr>
          <a:xfrm>
            <a:off x="642682" y="3362369"/>
            <a:ext cx="159992" cy="3926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E871796-DD10-4F1C-8734-9ED1487E0BAD}"/>
              </a:ext>
            </a:extLst>
          </p:cNvPr>
          <p:cNvSpPr/>
          <p:nvPr/>
        </p:nvSpPr>
        <p:spPr>
          <a:xfrm>
            <a:off x="3564140" y="3344150"/>
            <a:ext cx="159992" cy="3926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85EB27D-00B7-401F-821D-D2191BB75A34}"/>
              </a:ext>
            </a:extLst>
          </p:cNvPr>
          <p:cNvSpPr txBox="1"/>
          <p:nvPr/>
        </p:nvSpPr>
        <p:spPr>
          <a:xfrm>
            <a:off x="802674" y="3408395"/>
            <a:ext cx="2177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rgbClr val="0070C0"/>
                </a:solidFill>
                <a:latin typeface="+mn-ea"/>
              </a:rPr>
              <a:t>会社側のメリット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5B8FAE7-3DDB-4099-B5FD-8195ACC19C7A}"/>
              </a:ext>
            </a:extLst>
          </p:cNvPr>
          <p:cNvSpPr txBox="1"/>
          <p:nvPr/>
        </p:nvSpPr>
        <p:spPr>
          <a:xfrm>
            <a:off x="3724132" y="3399858"/>
            <a:ext cx="2313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rgbClr val="FFC000"/>
                </a:solidFill>
                <a:latin typeface="+mn-ea"/>
              </a:rPr>
              <a:t>従業員側のメリット</a:t>
            </a:r>
          </a:p>
        </p:txBody>
      </p:sp>
      <p:pic>
        <p:nvPicPr>
          <p:cNvPr id="25" name="図 24" descr="建物 が含まれている画像&#10;&#10;自動的に生成された説明">
            <a:extLst>
              <a:ext uri="{FF2B5EF4-FFF2-40B4-BE49-F238E27FC236}">
                <a16:creationId xmlns:a16="http://schemas.microsoft.com/office/drawing/2014/main" id="{0B15BA59-1DFE-4D35-BD0A-0359C566C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03" y="3247078"/>
            <a:ext cx="552450" cy="552450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9DBC4D36-96AF-49B3-8CB8-23F1BA863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412" y="3296988"/>
            <a:ext cx="428625" cy="428625"/>
          </a:xfrm>
          <a:prstGeom prst="rect">
            <a:avLst/>
          </a:prstGeom>
        </p:spPr>
      </p:pic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74FD264D-A1CE-426A-96DA-6DE7BF608C1E}"/>
              </a:ext>
            </a:extLst>
          </p:cNvPr>
          <p:cNvSpPr/>
          <p:nvPr/>
        </p:nvSpPr>
        <p:spPr>
          <a:xfrm>
            <a:off x="642682" y="6151104"/>
            <a:ext cx="159992" cy="3926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CDD8E64-3264-4E16-8D0A-A965F476C917}"/>
              </a:ext>
            </a:extLst>
          </p:cNvPr>
          <p:cNvSpPr txBox="1"/>
          <p:nvPr/>
        </p:nvSpPr>
        <p:spPr>
          <a:xfrm>
            <a:off x="840235" y="6181280"/>
            <a:ext cx="4011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rgbClr val="0070C0"/>
                </a:solidFill>
                <a:latin typeface="+mn-ea"/>
              </a:rPr>
              <a:t>WEB</a:t>
            </a:r>
            <a:r>
              <a:rPr kumimoji="1" lang="ja-JP" altLang="en-US" sz="1600" b="1" dirty="0">
                <a:solidFill>
                  <a:srgbClr val="0070C0"/>
                </a:solidFill>
                <a:latin typeface="+mn-ea"/>
              </a:rPr>
              <a:t>明細はこんな会社におすすめです！</a:t>
            </a:r>
          </a:p>
        </p:txBody>
      </p:sp>
      <p:pic>
        <p:nvPicPr>
          <p:cNvPr id="34" name="図 33" descr="ノートパソコン, コンピュータ, 屋内, 座る が含まれている画像&#10;&#10;自動的に生成された説明">
            <a:extLst>
              <a:ext uri="{FF2B5EF4-FFF2-40B4-BE49-F238E27FC236}">
                <a16:creationId xmlns:a16="http://schemas.microsoft.com/office/drawing/2014/main" id="{BD1386C7-2BA0-4592-A8B7-73B03C0C07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86" y="6785404"/>
            <a:ext cx="1492539" cy="1119404"/>
          </a:xfrm>
          <a:prstGeom prst="rect">
            <a:avLst/>
          </a:prstGeom>
        </p:spPr>
      </p:pic>
      <p:pic>
        <p:nvPicPr>
          <p:cNvPr id="36" name="図 35" descr="屋内, 人, 立つ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BEFE859F-C40C-4DEA-927D-32A1BF0E06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851" y="6783101"/>
            <a:ext cx="1693546" cy="1129912"/>
          </a:xfrm>
          <a:prstGeom prst="rect">
            <a:avLst/>
          </a:prstGeom>
        </p:spPr>
      </p:pic>
      <p:pic>
        <p:nvPicPr>
          <p:cNvPr id="38" name="図 37" descr="建物, 人, 屋外, フェンス が含まれている画像&#10;&#10;自動的に生成された説明">
            <a:extLst>
              <a:ext uri="{FF2B5EF4-FFF2-40B4-BE49-F238E27FC236}">
                <a16:creationId xmlns:a16="http://schemas.microsoft.com/office/drawing/2014/main" id="{4A8F76E1-FFAD-48B9-B434-318882888F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136" y="6777480"/>
            <a:ext cx="1695739" cy="1131376"/>
          </a:xfrm>
          <a:prstGeom prst="rect">
            <a:avLst/>
          </a:prstGeom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D4268B5C-FC8C-4740-9E7F-EB1B3DA5ADBB}"/>
              </a:ext>
            </a:extLst>
          </p:cNvPr>
          <p:cNvSpPr txBox="1"/>
          <p:nvPr/>
        </p:nvSpPr>
        <p:spPr>
          <a:xfrm>
            <a:off x="519783" y="8013369"/>
            <a:ext cx="1714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+mn-ea"/>
              </a:rPr>
              <a:t>・拠点数が多い</a:t>
            </a:r>
            <a:endParaRPr kumimoji="1" lang="en-US" altLang="ja-JP" sz="1200" b="1" dirty="0">
              <a:latin typeface="+mn-ea"/>
            </a:endParaRPr>
          </a:p>
          <a:p>
            <a:r>
              <a:rPr kumimoji="1" lang="ja-JP" altLang="en-US" sz="1200" b="1" dirty="0">
                <a:latin typeface="+mn-ea"/>
              </a:rPr>
              <a:t>・在宅勤務者が多い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4A40AC1-B5F6-49F3-9FDF-0E02C0C5F6CE}"/>
              </a:ext>
            </a:extLst>
          </p:cNvPr>
          <p:cNvSpPr txBox="1"/>
          <p:nvPr/>
        </p:nvSpPr>
        <p:spPr>
          <a:xfrm>
            <a:off x="2698376" y="7996515"/>
            <a:ext cx="1568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+mn-ea"/>
              </a:rPr>
              <a:t>・不定期な勤務や</a:t>
            </a:r>
            <a:endParaRPr kumimoji="1" lang="en-US" altLang="ja-JP" sz="1200" b="1" dirty="0">
              <a:latin typeface="+mn-ea"/>
            </a:endParaRPr>
          </a:p>
          <a:p>
            <a:r>
              <a:rPr kumimoji="1" lang="ja-JP" altLang="en-US" sz="1200" b="1" dirty="0">
                <a:latin typeface="+mn-ea"/>
              </a:rPr>
              <a:t>　アルバイトが多い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A0ACB13-0E2E-495A-911A-519FCE89B542}"/>
              </a:ext>
            </a:extLst>
          </p:cNvPr>
          <p:cNvSpPr txBox="1"/>
          <p:nvPr/>
        </p:nvSpPr>
        <p:spPr>
          <a:xfrm>
            <a:off x="4623476" y="7995359"/>
            <a:ext cx="181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+mn-ea"/>
              </a:rPr>
              <a:t>・パソコンを持たない　　</a:t>
            </a:r>
            <a:endParaRPr kumimoji="1" lang="en-US" altLang="ja-JP" sz="1200" b="1" dirty="0">
              <a:latin typeface="+mn-ea"/>
            </a:endParaRPr>
          </a:p>
          <a:p>
            <a:r>
              <a:rPr kumimoji="1" lang="ja-JP" altLang="en-US" sz="1200" b="1" dirty="0">
                <a:latin typeface="+mn-ea"/>
              </a:rPr>
              <a:t>　従業員が多い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6D03C38-511B-450F-88EF-515C5E16D6C5}"/>
              </a:ext>
            </a:extLst>
          </p:cNvPr>
          <p:cNvSpPr/>
          <p:nvPr/>
        </p:nvSpPr>
        <p:spPr>
          <a:xfrm>
            <a:off x="0" y="8882900"/>
            <a:ext cx="6858000" cy="1023100"/>
          </a:xfrm>
          <a:prstGeom prst="rect">
            <a:avLst/>
          </a:prstGeom>
          <a:solidFill>
            <a:schemeClr val="accent1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22410C95-56F2-4FBD-8E68-F22FC2137410}"/>
              </a:ext>
            </a:extLst>
          </p:cNvPr>
          <p:cNvSpPr txBox="1"/>
          <p:nvPr/>
        </p:nvSpPr>
        <p:spPr>
          <a:xfrm>
            <a:off x="131640" y="9346457"/>
            <a:ext cx="25042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○○社会保険労務士事務所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　　社会保険労務士○○○○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endParaRPr kumimoji="1" lang="en-US" altLang="ja-JP" dirty="0">
              <a:latin typeface="+mn-ea"/>
            </a:endParaRPr>
          </a:p>
        </p:txBody>
      </p:sp>
      <p:pic>
        <p:nvPicPr>
          <p:cNvPr id="40" name="図 39" descr="人, 建物, 男, 持つ が含まれている画像&#10;&#10;自動的に生成された説明">
            <a:extLst>
              <a:ext uri="{FF2B5EF4-FFF2-40B4-BE49-F238E27FC236}">
                <a16:creationId xmlns:a16="http://schemas.microsoft.com/office/drawing/2014/main" id="{C6FB1CE6-1B83-4BC1-AEE5-8A8FD0CEFA4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1" t="6936" r="15093" b="1417"/>
          <a:stretch/>
        </p:blipFill>
        <p:spPr>
          <a:xfrm>
            <a:off x="5096870" y="650541"/>
            <a:ext cx="1298769" cy="2173546"/>
          </a:xfrm>
          <a:prstGeom prst="rect">
            <a:avLst/>
          </a:prstGeom>
          <a:ln w="3175">
            <a:noFill/>
          </a:ln>
          <a:effectLst>
            <a:softEdge rad="31750"/>
          </a:effectLst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217CFCB0-103E-4550-98E3-71AEE08E7466}"/>
              </a:ext>
            </a:extLst>
          </p:cNvPr>
          <p:cNvSpPr txBox="1"/>
          <p:nvPr/>
        </p:nvSpPr>
        <p:spPr>
          <a:xfrm>
            <a:off x="5292346" y="9457275"/>
            <a:ext cx="12696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【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提供元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】</a:t>
            </a:r>
          </a:p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株式会社セルズ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01C8FB55-7491-4B53-BF32-527137642D2B}"/>
              </a:ext>
            </a:extLst>
          </p:cNvPr>
          <p:cNvSpPr txBox="1"/>
          <p:nvPr/>
        </p:nvSpPr>
        <p:spPr>
          <a:xfrm>
            <a:off x="2430653" y="9346457"/>
            <a:ext cx="23001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電話：○○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-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○○○○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-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○○○○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Mail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：〇〇〇＠～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801C4A19-B47F-4ECF-B700-3D397B96FCB7}"/>
              </a:ext>
            </a:extLst>
          </p:cNvPr>
          <p:cNvSpPr/>
          <p:nvPr/>
        </p:nvSpPr>
        <p:spPr>
          <a:xfrm>
            <a:off x="450579" y="788241"/>
            <a:ext cx="3451750" cy="121305"/>
          </a:xfrm>
          <a:prstGeom prst="rect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487B2A8-E5BA-465F-9C0D-7A143E02EF19}"/>
              </a:ext>
            </a:extLst>
          </p:cNvPr>
          <p:cNvSpPr txBox="1"/>
          <p:nvPr/>
        </p:nvSpPr>
        <p:spPr>
          <a:xfrm>
            <a:off x="100336" y="8979537"/>
            <a:ext cx="2133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chemeClr val="bg1"/>
                </a:solidFill>
                <a:latin typeface="+mn-ea"/>
              </a:rPr>
              <a:t>【</a:t>
            </a:r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お問い合わせ</a:t>
            </a:r>
            <a:r>
              <a:rPr kumimoji="1" lang="en-US" altLang="ja-JP" sz="1600" b="1" dirty="0">
                <a:solidFill>
                  <a:schemeClr val="bg1"/>
                </a:solidFill>
                <a:latin typeface="+mn-ea"/>
              </a:rPr>
              <a:t>】</a:t>
            </a:r>
          </a:p>
          <a:p>
            <a:endParaRPr kumimoji="1" lang="ja-JP" altLang="en-US" dirty="0"/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7D213F2F-4A5B-4B8C-BE6D-70C6B0743738}"/>
              </a:ext>
            </a:extLst>
          </p:cNvPr>
          <p:cNvCxnSpPr>
            <a:cxnSpLocks/>
          </p:cNvCxnSpPr>
          <p:nvPr/>
        </p:nvCxnSpPr>
        <p:spPr>
          <a:xfrm>
            <a:off x="2328420" y="9350748"/>
            <a:ext cx="0" cy="44169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B6AA1FB-1F51-4083-A1CC-BC41868479AB}"/>
              </a:ext>
            </a:extLst>
          </p:cNvPr>
          <p:cNvSpPr txBox="1"/>
          <p:nvPr/>
        </p:nvSpPr>
        <p:spPr>
          <a:xfrm>
            <a:off x="405352" y="588001"/>
            <a:ext cx="3685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○○社労士事務所からの新提案！</a:t>
            </a:r>
            <a:endParaRPr kumimoji="1" lang="en-US" altLang="ja-JP" b="1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619D07C-E80D-4645-B3E0-D961650534B5}"/>
              </a:ext>
            </a:extLst>
          </p:cNvPr>
          <p:cNvGrpSpPr/>
          <p:nvPr/>
        </p:nvGrpSpPr>
        <p:grpSpPr>
          <a:xfrm>
            <a:off x="4023730" y="721542"/>
            <a:ext cx="1062805" cy="1970284"/>
            <a:chOff x="6771251" y="728663"/>
            <a:chExt cx="991624" cy="1838325"/>
          </a:xfrm>
        </p:grpSpPr>
        <p:pic>
          <p:nvPicPr>
            <p:cNvPr id="50" name="図 49" descr="電子機器, スピーカー が含まれている画像&#10;&#10;自動的に生成された説明">
              <a:extLst>
                <a:ext uri="{FF2B5EF4-FFF2-40B4-BE49-F238E27FC236}">
                  <a16:creationId xmlns:a16="http://schemas.microsoft.com/office/drawing/2014/main" id="{DFB58D6B-F7EF-433B-882E-02E8E18AFB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31" t="13924" r="22312" b="13876"/>
            <a:stretch/>
          </p:blipFill>
          <p:spPr>
            <a:xfrm>
              <a:off x="6771251" y="728663"/>
              <a:ext cx="991624" cy="1838325"/>
            </a:xfrm>
            <a:prstGeom prst="rect">
              <a:avLst/>
            </a:prstGeom>
          </p:spPr>
        </p:pic>
        <p:pic>
          <p:nvPicPr>
            <p:cNvPr id="51" name="図 50" descr="スクリーンショットの画面&#10;&#10;自動的に生成された説明">
              <a:extLst>
                <a:ext uri="{FF2B5EF4-FFF2-40B4-BE49-F238E27FC236}">
                  <a16:creationId xmlns:a16="http://schemas.microsoft.com/office/drawing/2014/main" id="{C289D096-FFB9-44CC-89B9-A425FBCAF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1226" y="968350"/>
              <a:ext cx="692208" cy="1259304"/>
            </a:xfrm>
            <a:prstGeom prst="rect">
              <a:avLst/>
            </a:prstGeom>
            <a:ln w="3175">
              <a:noFill/>
            </a:ln>
          </p:spPr>
        </p:pic>
      </p:grpSp>
      <p:pic>
        <p:nvPicPr>
          <p:cNvPr id="52" name="図 51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528C6CF1-D9E6-4E7F-8165-8881D3B290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738" y="8951760"/>
            <a:ext cx="1456598" cy="47460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92837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40A39FD-63D7-42AF-AB1D-C81532E6CB3D}"/>
              </a:ext>
            </a:extLst>
          </p:cNvPr>
          <p:cNvGrpSpPr/>
          <p:nvPr/>
        </p:nvGrpSpPr>
        <p:grpSpPr>
          <a:xfrm>
            <a:off x="0" y="0"/>
            <a:ext cx="6858000" cy="9906000"/>
            <a:chOff x="0" y="0"/>
            <a:chExt cx="6858000" cy="8882900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E9DE4A44-D512-41E3-B3F7-08214F910FB3}"/>
                </a:ext>
              </a:extLst>
            </p:cNvPr>
            <p:cNvSpPr/>
            <p:nvPr/>
          </p:nvSpPr>
          <p:spPr>
            <a:xfrm>
              <a:off x="0" y="0"/>
              <a:ext cx="6858000" cy="8882900"/>
            </a:xfrm>
            <a:prstGeom prst="rect">
              <a:avLst/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0">
                  <a:srgbClr val="0070C0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5F56319D-648C-409E-9339-255C2E6BCEE0}"/>
                </a:ext>
              </a:extLst>
            </p:cNvPr>
            <p:cNvSpPr/>
            <p:nvPr/>
          </p:nvSpPr>
          <p:spPr>
            <a:xfrm>
              <a:off x="268664" y="258450"/>
              <a:ext cx="6320672" cy="83712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BA98860-7C9B-431E-B14C-E5886AAFB1F6}"/>
              </a:ext>
            </a:extLst>
          </p:cNvPr>
          <p:cNvGrpSpPr/>
          <p:nvPr/>
        </p:nvGrpSpPr>
        <p:grpSpPr>
          <a:xfrm>
            <a:off x="559374" y="559199"/>
            <a:ext cx="4219228" cy="392622"/>
            <a:chOff x="748060" y="6132685"/>
            <a:chExt cx="4219228" cy="392622"/>
          </a:xfrm>
        </p:grpSpPr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74FD264D-A1CE-426A-96DA-6DE7BF608C1E}"/>
                </a:ext>
              </a:extLst>
            </p:cNvPr>
            <p:cNvSpPr/>
            <p:nvPr/>
          </p:nvSpPr>
          <p:spPr>
            <a:xfrm>
              <a:off x="748060" y="6132685"/>
              <a:ext cx="159992" cy="39262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7CDD8E64-3264-4E16-8D0A-A965F476C917}"/>
                </a:ext>
              </a:extLst>
            </p:cNvPr>
            <p:cNvSpPr txBox="1"/>
            <p:nvPr/>
          </p:nvSpPr>
          <p:spPr>
            <a:xfrm>
              <a:off x="955677" y="6182413"/>
              <a:ext cx="40116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b="1" dirty="0">
                  <a:solidFill>
                    <a:srgbClr val="0070C0"/>
                  </a:solidFill>
                  <a:latin typeface="+mn-ea"/>
                </a:rPr>
                <a:t>WEB</a:t>
              </a:r>
              <a:r>
                <a:rPr kumimoji="1" lang="ja-JP" altLang="en-US" sz="1600" b="1" dirty="0">
                  <a:solidFill>
                    <a:srgbClr val="0070C0"/>
                  </a:solidFill>
                  <a:latin typeface="+mn-ea"/>
                </a:rPr>
                <a:t>明細ご利用の流れ</a:t>
              </a:r>
            </a:p>
          </p:txBody>
        </p:sp>
      </p:grp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0D6EDDC-0F50-448F-B179-03B74631CC48}"/>
              </a:ext>
            </a:extLst>
          </p:cNvPr>
          <p:cNvSpPr/>
          <p:nvPr/>
        </p:nvSpPr>
        <p:spPr>
          <a:xfrm>
            <a:off x="553483" y="1096719"/>
            <a:ext cx="2219312" cy="40569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30417C3-16C1-4A29-9902-10586454BA7E}"/>
              </a:ext>
            </a:extLst>
          </p:cNvPr>
          <p:cNvSpPr/>
          <p:nvPr/>
        </p:nvSpPr>
        <p:spPr>
          <a:xfrm>
            <a:off x="2926096" y="1096719"/>
            <a:ext cx="3378421" cy="40700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 dirty="0"/>
          </a:p>
        </p:txBody>
      </p:sp>
      <p:pic>
        <p:nvPicPr>
          <p:cNvPr id="10" name="グラフィックス 9" descr="同期中のクラウド">
            <a:extLst>
              <a:ext uri="{FF2B5EF4-FFF2-40B4-BE49-F238E27FC236}">
                <a16:creationId xmlns:a16="http://schemas.microsoft.com/office/drawing/2014/main" id="{044E9AAA-0D44-494F-91CE-26DE91741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0824" y="2331070"/>
            <a:ext cx="1197905" cy="1197905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7AA4BA1-D1F6-47DE-8F23-C0AE03A1D4CE}"/>
              </a:ext>
            </a:extLst>
          </p:cNvPr>
          <p:cNvSpPr txBox="1"/>
          <p:nvPr/>
        </p:nvSpPr>
        <p:spPr>
          <a:xfrm>
            <a:off x="505591" y="8837666"/>
            <a:ext cx="122117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+mn-ea"/>
              </a:rPr>
              <a:t>パソコン</a:t>
            </a:r>
            <a:endParaRPr kumimoji="1" lang="en-US" altLang="ja-JP" sz="1200" b="1" dirty="0">
              <a:latin typeface="+mn-ea"/>
            </a:endParaRPr>
          </a:p>
          <a:p>
            <a:r>
              <a:rPr kumimoji="1" lang="en-US" altLang="ja-JP" sz="1000" dirty="0">
                <a:latin typeface="+mn-ea"/>
              </a:rPr>
              <a:t>Windows 10</a:t>
            </a:r>
          </a:p>
          <a:p>
            <a:r>
              <a:rPr kumimoji="1" lang="en-US" altLang="ja-JP" sz="1000" dirty="0">
                <a:latin typeface="+mn-ea"/>
              </a:rPr>
              <a:t>Windows 11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5F243EA-3F88-4C74-BA49-0D601A68CA93}"/>
              </a:ext>
            </a:extLst>
          </p:cNvPr>
          <p:cNvSpPr txBox="1"/>
          <p:nvPr/>
        </p:nvSpPr>
        <p:spPr>
          <a:xfrm>
            <a:off x="2903600" y="8820079"/>
            <a:ext cx="16953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+mn-ea"/>
              </a:rPr>
              <a:t>スマートフォン</a:t>
            </a:r>
            <a:endParaRPr kumimoji="1" lang="en-US" altLang="ja-JP" sz="1200" b="1" dirty="0">
              <a:latin typeface="+mn-ea"/>
            </a:endParaRPr>
          </a:p>
          <a:p>
            <a:r>
              <a:rPr kumimoji="1" lang="en-US" altLang="ja-JP" sz="1000" dirty="0">
                <a:latin typeface="+mn-ea"/>
              </a:rPr>
              <a:t>iOS</a:t>
            </a:r>
            <a:r>
              <a:rPr kumimoji="1" lang="ja-JP" altLang="en-US" sz="1000" dirty="0">
                <a:latin typeface="+mn-ea"/>
              </a:rPr>
              <a:t>：</a:t>
            </a:r>
            <a:r>
              <a:rPr kumimoji="1" lang="en-US" altLang="ja-JP" sz="1000" dirty="0">
                <a:latin typeface="+mn-ea"/>
              </a:rPr>
              <a:t>safari</a:t>
            </a:r>
          </a:p>
          <a:p>
            <a:r>
              <a:rPr kumimoji="1" lang="en-US" altLang="ja-JP" sz="1000" dirty="0">
                <a:latin typeface="+mn-ea"/>
              </a:rPr>
              <a:t>Android</a:t>
            </a:r>
            <a:r>
              <a:rPr kumimoji="1" lang="ja-JP" altLang="en-US" sz="1000" dirty="0">
                <a:latin typeface="+mn-ea"/>
              </a:rPr>
              <a:t>：</a:t>
            </a:r>
            <a:r>
              <a:rPr kumimoji="1" lang="en-US" altLang="ja-JP" sz="1000" dirty="0">
                <a:latin typeface="+mn-ea"/>
              </a:rPr>
              <a:t>Google Chrome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562784C-AE9E-42FC-92AD-2C052666A273}"/>
              </a:ext>
            </a:extLst>
          </p:cNvPr>
          <p:cNvGrpSpPr/>
          <p:nvPr/>
        </p:nvGrpSpPr>
        <p:grpSpPr>
          <a:xfrm>
            <a:off x="584780" y="8345330"/>
            <a:ext cx="4253278" cy="392622"/>
            <a:chOff x="-4505423" y="5281488"/>
            <a:chExt cx="4253278" cy="392622"/>
          </a:xfrm>
        </p:grpSpPr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83E0B15A-63FD-43C0-8069-2359BF3DEDAC}"/>
                </a:ext>
              </a:extLst>
            </p:cNvPr>
            <p:cNvSpPr txBox="1"/>
            <p:nvPr/>
          </p:nvSpPr>
          <p:spPr>
            <a:xfrm>
              <a:off x="-4263756" y="5335556"/>
              <a:ext cx="40116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b="1" dirty="0">
                  <a:solidFill>
                    <a:srgbClr val="0070C0"/>
                  </a:solidFill>
                  <a:latin typeface="+mn-ea"/>
                </a:rPr>
                <a:t>WEB</a:t>
              </a:r>
              <a:r>
                <a:rPr kumimoji="1" lang="ja-JP" altLang="en-US" sz="1600" b="1" dirty="0">
                  <a:solidFill>
                    <a:srgbClr val="0070C0"/>
                  </a:solidFill>
                  <a:latin typeface="+mn-ea"/>
                </a:rPr>
                <a:t>明細動作環境</a:t>
              </a:r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DAB652A8-299C-47D3-89C5-672E418BD50D}"/>
                </a:ext>
              </a:extLst>
            </p:cNvPr>
            <p:cNvSpPr/>
            <p:nvPr/>
          </p:nvSpPr>
          <p:spPr>
            <a:xfrm>
              <a:off x="-4505423" y="5281488"/>
              <a:ext cx="159992" cy="39262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53" name="グラフィックス 52" descr="ドキュメント">
            <a:extLst>
              <a:ext uri="{FF2B5EF4-FFF2-40B4-BE49-F238E27FC236}">
                <a16:creationId xmlns:a16="http://schemas.microsoft.com/office/drawing/2014/main" id="{9877B5E0-A067-48A5-97A8-0E18E4ED7D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27545" y="1226523"/>
            <a:ext cx="324485" cy="324485"/>
          </a:xfrm>
          <a:prstGeom prst="rect">
            <a:avLst/>
          </a:prstGeom>
        </p:spPr>
      </p:pic>
      <p:pic>
        <p:nvPicPr>
          <p:cNvPr id="54" name="グラフィックス 53" descr="ドキュメント">
            <a:extLst>
              <a:ext uri="{FF2B5EF4-FFF2-40B4-BE49-F238E27FC236}">
                <a16:creationId xmlns:a16="http://schemas.microsoft.com/office/drawing/2014/main" id="{6AEA7616-173D-45AF-AC09-BCDA73E87C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82960" y="4395692"/>
            <a:ext cx="379487" cy="379487"/>
          </a:xfrm>
          <a:prstGeom prst="rect">
            <a:avLst/>
          </a:prstGeom>
        </p:spPr>
      </p:pic>
      <p:cxnSp>
        <p:nvCxnSpPr>
          <p:cNvPr id="55" name="コネクタ: カギ線 54">
            <a:extLst>
              <a:ext uri="{FF2B5EF4-FFF2-40B4-BE49-F238E27FC236}">
                <a16:creationId xmlns:a16="http://schemas.microsoft.com/office/drawing/2014/main" id="{3C802B69-C558-4471-81DD-672A11F5D56B}"/>
              </a:ext>
            </a:extLst>
          </p:cNvPr>
          <p:cNvCxnSpPr>
            <a:cxnSpLocks/>
          </p:cNvCxnSpPr>
          <p:nvPr/>
        </p:nvCxnSpPr>
        <p:spPr>
          <a:xfrm>
            <a:off x="1514224" y="1856209"/>
            <a:ext cx="1453573" cy="1209554"/>
          </a:xfrm>
          <a:prstGeom prst="bentConnector3">
            <a:avLst>
              <a:gd name="adj1" fmla="val 594"/>
            </a:avLst>
          </a:prstGeom>
          <a:ln w="5715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コネクタ: カギ線 59">
            <a:extLst>
              <a:ext uri="{FF2B5EF4-FFF2-40B4-BE49-F238E27FC236}">
                <a16:creationId xmlns:a16="http://schemas.microsoft.com/office/drawing/2014/main" id="{570FF1EE-043E-4BC0-A965-515B57F8605F}"/>
              </a:ext>
            </a:extLst>
          </p:cNvPr>
          <p:cNvCxnSpPr>
            <a:cxnSpLocks/>
          </p:cNvCxnSpPr>
          <p:nvPr/>
        </p:nvCxnSpPr>
        <p:spPr>
          <a:xfrm rot="5400000">
            <a:off x="4456521" y="1891293"/>
            <a:ext cx="963993" cy="1214935"/>
          </a:xfrm>
          <a:prstGeom prst="bentConnector2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1622CF90-E19B-48DA-AEF3-6C6EC6E6DDDE}"/>
              </a:ext>
            </a:extLst>
          </p:cNvPr>
          <p:cNvCxnSpPr>
            <a:cxnSpLocks/>
          </p:cNvCxnSpPr>
          <p:nvPr/>
        </p:nvCxnSpPr>
        <p:spPr>
          <a:xfrm flipV="1">
            <a:off x="3356236" y="3315572"/>
            <a:ext cx="1" cy="1006655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図 48" descr="屋内, 人, 女性, 窓 が含まれている画像&#10;&#10;自動的に生成された説明">
            <a:extLst>
              <a:ext uri="{FF2B5EF4-FFF2-40B4-BE49-F238E27FC236}">
                <a16:creationId xmlns:a16="http://schemas.microsoft.com/office/drawing/2014/main" id="{45F77B9F-6303-4AD2-9622-68CFD0AC40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598" y="4192446"/>
            <a:ext cx="1402970" cy="936044"/>
          </a:xfrm>
          <a:prstGeom prst="rect">
            <a:avLst/>
          </a:prstGeom>
        </p:spPr>
      </p:pic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6C729431-83B1-4DC1-B5BB-DD5482FD69EA}"/>
              </a:ext>
            </a:extLst>
          </p:cNvPr>
          <p:cNvSpPr txBox="1"/>
          <p:nvPr/>
        </p:nvSpPr>
        <p:spPr>
          <a:xfrm>
            <a:off x="3365012" y="3400734"/>
            <a:ext cx="1911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+mn-ea"/>
              </a:rPr>
              <a:t>・明細閲覧・印刷</a:t>
            </a:r>
            <a:endParaRPr kumimoji="1" lang="en-US" altLang="ja-JP" sz="1000" dirty="0">
              <a:latin typeface="+mn-ea"/>
            </a:endParaRPr>
          </a:p>
          <a:p>
            <a:r>
              <a:rPr kumimoji="1" lang="ja-JP" altLang="en-US" sz="1000" dirty="0">
                <a:latin typeface="+mn-ea"/>
              </a:rPr>
              <a:t>・通知書再交付</a:t>
            </a:r>
            <a:endParaRPr kumimoji="1" lang="en-US" altLang="ja-JP" sz="1000" dirty="0">
              <a:latin typeface="+mn-ea"/>
            </a:endParaRPr>
          </a:p>
          <a:p>
            <a:r>
              <a:rPr kumimoji="1" lang="ja-JP" altLang="en-US" sz="1000" dirty="0">
                <a:latin typeface="+mn-ea"/>
              </a:rPr>
              <a:t>・パスワード変更</a:t>
            </a:r>
            <a:endParaRPr kumimoji="1" lang="en-US" altLang="ja-JP" sz="1000" dirty="0">
              <a:latin typeface="+mn-ea"/>
            </a:endParaRPr>
          </a:p>
          <a:p>
            <a:r>
              <a:rPr kumimoji="1" lang="ja-JP" altLang="en-US" sz="1000" dirty="0">
                <a:latin typeface="+mn-ea"/>
              </a:rPr>
              <a:t>・その他従業員管理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FA945C92-A25D-43B3-AE5F-DB52AF28B461}"/>
              </a:ext>
            </a:extLst>
          </p:cNvPr>
          <p:cNvSpPr txBox="1"/>
          <p:nvPr/>
        </p:nvSpPr>
        <p:spPr>
          <a:xfrm>
            <a:off x="4550695" y="3029750"/>
            <a:ext cx="1911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+mn-ea"/>
              </a:rPr>
              <a:t>給与支給日から最大</a:t>
            </a:r>
            <a:endParaRPr kumimoji="1" lang="en-GB" altLang="ja-JP" sz="1000" dirty="0">
              <a:latin typeface="+mn-ea"/>
            </a:endParaRPr>
          </a:p>
          <a:p>
            <a:r>
              <a:rPr kumimoji="1" lang="en-US" altLang="ja-JP" sz="1000" dirty="0">
                <a:latin typeface="+mn-ea"/>
              </a:rPr>
              <a:t>2</a:t>
            </a:r>
            <a:r>
              <a:rPr kumimoji="1" lang="ja-JP" altLang="en-US" sz="1000" dirty="0">
                <a:latin typeface="+mn-ea"/>
              </a:rPr>
              <a:t>年間明細を閲覧可能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97964692-37E4-40BA-90EF-2D5EA5C6F5BF}"/>
              </a:ext>
            </a:extLst>
          </p:cNvPr>
          <p:cNvSpPr txBox="1"/>
          <p:nvPr/>
        </p:nvSpPr>
        <p:spPr>
          <a:xfrm>
            <a:off x="1337912" y="3058945"/>
            <a:ext cx="2015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+mn-ea"/>
              </a:rPr>
              <a:t>毎月給与計算後明細等</a:t>
            </a:r>
            <a:endParaRPr kumimoji="1" lang="en-GB" altLang="ja-JP" sz="1000" dirty="0">
              <a:latin typeface="+mn-ea"/>
            </a:endParaRPr>
          </a:p>
          <a:p>
            <a:r>
              <a:rPr kumimoji="1" lang="ja-JP" altLang="en-US" sz="1000" dirty="0">
                <a:latin typeface="+mn-ea"/>
              </a:rPr>
              <a:t>データをアップロード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A25DD9EE-4EE2-4F2D-A95F-EE6D66576084}"/>
              </a:ext>
            </a:extLst>
          </p:cNvPr>
          <p:cNvSpPr txBox="1"/>
          <p:nvPr/>
        </p:nvSpPr>
        <p:spPr>
          <a:xfrm>
            <a:off x="2005001" y="1463025"/>
            <a:ext cx="2720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+mn-ea"/>
              </a:rPr>
              <a:t>給与賞与等の電磁的交付による同意書</a:t>
            </a:r>
            <a:endParaRPr kumimoji="1" lang="en-US" altLang="ja-JP" sz="1000" dirty="0">
              <a:latin typeface="+mn-ea"/>
            </a:endParaRPr>
          </a:p>
          <a:p>
            <a:r>
              <a:rPr kumimoji="1" lang="ja-JP" altLang="en-US" sz="1000" dirty="0">
                <a:latin typeface="+mn-ea"/>
              </a:rPr>
              <a:t>従業員ログイン用 </a:t>
            </a:r>
            <a:r>
              <a:rPr kumimoji="1" lang="en-US" altLang="ja-JP" sz="1000" dirty="0">
                <a:latin typeface="+mn-ea"/>
              </a:rPr>
              <a:t>ID/</a:t>
            </a:r>
            <a:r>
              <a:rPr kumimoji="1" lang="ja-JP" altLang="en-US" sz="1000" dirty="0">
                <a:latin typeface="+mn-ea"/>
              </a:rPr>
              <a:t>パスワード通知書</a:t>
            </a:r>
          </a:p>
        </p:txBody>
      </p:sp>
      <p:pic>
        <p:nvPicPr>
          <p:cNvPr id="68" name="グラフィックス 67" descr="ドキュメント">
            <a:extLst>
              <a:ext uri="{FF2B5EF4-FFF2-40B4-BE49-F238E27FC236}">
                <a16:creationId xmlns:a16="http://schemas.microsoft.com/office/drawing/2014/main" id="{4F20B932-FC3F-4F2D-93F1-AF8571AEA0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6282" y="1503647"/>
            <a:ext cx="324485" cy="324485"/>
          </a:xfrm>
          <a:prstGeom prst="rect">
            <a:avLst/>
          </a:prstGeom>
        </p:spPr>
      </p:pic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4F8E0744-DF55-4CA8-811B-888A33865444}"/>
              </a:ext>
            </a:extLst>
          </p:cNvPr>
          <p:cNvCxnSpPr>
            <a:cxnSpLocks/>
          </p:cNvCxnSpPr>
          <p:nvPr/>
        </p:nvCxnSpPr>
        <p:spPr>
          <a:xfrm flipV="1">
            <a:off x="1945716" y="1964659"/>
            <a:ext cx="2805051" cy="414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図 47" descr="ノートパソコン, 人, 屋内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9226A2FC-2E02-49B6-96A5-52CD519588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25" y="1177222"/>
            <a:ext cx="1389375" cy="926975"/>
          </a:xfrm>
          <a:prstGeom prst="rect">
            <a:avLst/>
          </a:prstGeom>
        </p:spPr>
      </p:pic>
      <p:cxnSp>
        <p:nvCxnSpPr>
          <p:cNvPr id="78" name="コネクタ: カギ線 77">
            <a:extLst>
              <a:ext uri="{FF2B5EF4-FFF2-40B4-BE49-F238E27FC236}">
                <a16:creationId xmlns:a16="http://schemas.microsoft.com/office/drawing/2014/main" id="{083F2ECC-83E4-458B-A1BA-A8182BDB790C}"/>
              </a:ext>
            </a:extLst>
          </p:cNvPr>
          <p:cNvCxnSpPr>
            <a:cxnSpLocks/>
          </p:cNvCxnSpPr>
          <p:nvPr/>
        </p:nvCxnSpPr>
        <p:spPr>
          <a:xfrm rot="16200000" flipH="1">
            <a:off x="525589" y="2456181"/>
            <a:ext cx="2734449" cy="2021569"/>
          </a:xfrm>
          <a:prstGeom prst="bentConnector3">
            <a:avLst>
              <a:gd name="adj1" fmla="val 100160"/>
            </a:avLst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コネクタ: カギ線 82">
            <a:extLst>
              <a:ext uri="{FF2B5EF4-FFF2-40B4-BE49-F238E27FC236}">
                <a16:creationId xmlns:a16="http://schemas.microsoft.com/office/drawing/2014/main" id="{57323957-9DE2-4DC8-B8AC-9B74C6A4E29B}"/>
              </a:ext>
            </a:extLst>
          </p:cNvPr>
          <p:cNvCxnSpPr>
            <a:cxnSpLocks/>
          </p:cNvCxnSpPr>
          <p:nvPr/>
        </p:nvCxnSpPr>
        <p:spPr>
          <a:xfrm rot="5400000">
            <a:off x="3858261" y="2745808"/>
            <a:ext cx="2737058" cy="1434214"/>
          </a:xfrm>
          <a:prstGeom prst="bentConnector3">
            <a:avLst>
              <a:gd name="adj1" fmla="val 100112"/>
            </a:avLst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図 49" descr="建物, 人, 屋外, 持つ が含まれている画像&#10;&#10;自動的に生成された説明">
            <a:extLst>
              <a:ext uri="{FF2B5EF4-FFF2-40B4-BE49-F238E27FC236}">
                <a16:creationId xmlns:a16="http://schemas.microsoft.com/office/drawing/2014/main" id="{93D7E08A-CBF3-4846-963B-D6F226675E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601" y="1175357"/>
            <a:ext cx="1418849" cy="946639"/>
          </a:xfrm>
          <a:prstGeom prst="rect">
            <a:avLst/>
          </a:prstGeom>
        </p:spPr>
      </p:pic>
      <p:pic>
        <p:nvPicPr>
          <p:cNvPr id="85" name="グラフィックス 84" descr="ドキュメント">
            <a:extLst>
              <a:ext uri="{FF2B5EF4-FFF2-40B4-BE49-F238E27FC236}">
                <a16:creationId xmlns:a16="http://schemas.microsoft.com/office/drawing/2014/main" id="{DBCBBA50-B07D-403F-AB81-4EB2F83A58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22902" y="4409886"/>
            <a:ext cx="379487" cy="379487"/>
          </a:xfrm>
          <a:prstGeom prst="rect">
            <a:avLst/>
          </a:prstGeom>
        </p:spPr>
      </p:pic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3A997551-6901-464C-8626-F188B323F2AC}"/>
              </a:ext>
            </a:extLst>
          </p:cNvPr>
          <p:cNvSpPr txBox="1"/>
          <p:nvPr/>
        </p:nvSpPr>
        <p:spPr>
          <a:xfrm>
            <a:off x="1066008" y="4395812"/>
            <a:ext cx="1415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+mn-ea"/>
              </a:rPr>
              <a:t>企業ログイン用</a:t>
            </a:r>
            <a:endParaRPr kumimoji="1" lang="en-US" altLang="ja-JP" sz="1000" dirty="0">
              <a:latin typeface="+mn-ea"/>
            </a:endParaRPr>
          </a:p>
          <a:p>
            <a:r>
              <a:rPr kumimoji="1" lang="en-US" altLang="ja-JP" sz="1000" dirty="0">
                <a:latin typeface="+mn-ea"/>
              </a:rPr>
              <a:t>ID/</a:t>
            </a:r>
            <a:r>
              <a:rPr kumimoji="1" lang="ja-JP" altLang="en-US" sz="1000" dirty="0">
                <a:latin typeface="+mn-ea"/>
              </a:rPr>
              <a:t>パスワード通知書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14907AEE-111E-4895-9AC7-F449A2D7B970}"/>
              </a:ext>
            </a:extLst>
          </p:cNvPr>
          <p:cNvSpPr txBox="1"/>
          <p:nvPr/>
        </p:nvSpPr>
        <p:spPr>
          <a:xfrm>
            <a:off x="4804008" y="4479604"/>
            <a:ext cx="1258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+mn-ea"/>
              </a:rPr>
              <a:t>同意書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09D354EF-3CB0-415C-BFC6-FC94E8ADE50C}"/>
              </a:ext>
            </a:extLst>
          </p:cNvPr>
          <p:cNvSpPr txBox="1"/>
          <p:nvPr/>
        </p:nvSpPr>
        <p:spPr>
          <a:xfrm>
            <a:off x="1609062" y="2316920"/>
            <a:ext cx="1121066" cy="553998"/>
          </a:xfrm>
          <a:prstGeom prst="rect">
            <a:avLst/>
          </a:prstGeom>
          <a:noFill/>
          <a:ln w="1270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+mn-ea"/>
              </a:rPr>
              <a:t>・給与賞与明細</a:t>
            </a:r>
            <a:endParaRPr kumimoji="1" lang="en-US" altLang="ja-JP" sz="1000" dirty="0">
              <a:latin typeface="+mn-ea"/>
            </a:endParaRPr>
          </a:p>
          <a:p>
            <a:r>
              <a:rPr kumimoji="1" lang="ja-JP" altLang="en-US" sz="1000" dirty="0">
                <a:latin typeface="+mn-ea"/>
              </a:rPr>
              <a:t>・源泉徴収票</a:t>
            </a:r>
            <a:endParaRPr kumimoji="1" lang="en-US" altLang="ja-JP" sz="1000" dirty="0">
              <a:latin typeface="+mn-ea"/>
            </a:endParaRPr>
          </a:p>
          <a:p>
            <a:r>
              <a:rPr kumimoji="1" lang="ja-JP" altLang="en-US" sz="1000" dirty="0">
                <a:latin typeface="+mn-ea"/>
              </a:rPr>
              <a:t>・各種お知らせ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44374BB4-9FF3-433A-8C83-5C354E6EA3F1}"/>
              </a:ext>
            </a:extLst>
          </p:cNvPr>
          <p:cNvSpPr txBox="1"/>
          <p:nvPr/>
        </p:nvSpPr>
        <p:spPr>
          <a:xfrm>
            <a:off x="3058599" y="4836576"/>
            <a:ext cx="1402969" cy="292388"/>
          </a:xfrm>
          <a:prstGeom prst="rect">
            <a:avLst/>
          </a:prstGeom>
          <a:solidFill>
            <a:srgbClr val="0070C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300" b="1" dirty="0">
                <a:solidFill>
                  <a:schemeClr val="bg1"/>
                </a:solidFill>
                <a:latin typeface="+mn-ea"/>
              </a:rPr>
              <a:t>給与担当者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536BC353-836B-4A24-A73C-1EA7B566E0CE}"/>
              </a:ext>
            </a:extLst>
          </p:cNvPr>
          <p:cNvSpPr txBox="1"/>
          <p:nvPr/>
        </p:nvSpPr>
        <p:spPr>
          <a:xfrm>
            <a:off x="4778602" y="1832226"/>
            <a:ext cx="1418848" cy="292388"/>
          </a:xfrm>
          <a:prstGeom prst="rect">
            <a:avLst/>
          </a:prstGeom>
          <a:solidFill>
            <a:srgbClr val="0070C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300" b="1" dirty="0">
                <a:solidFill>
                  <a:schemeClr val="bg1"/>
                </a:solidFill>
                <a:latin typeface="+mn-ea"/>
              </a:rPr>
              <a:t>従業員</a:t>
            </a:r>
            <a:endParaRPr kumimoji="1" lang="en-US" altLang="ja-JP" sz="13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3837B95B-DBD1-4C58-AA06-4118A3D6E5CC}"/>
              </a:ext>
            </a:extLst>
          </p:cNvPr>
          <p:cNvSpPr txBox="1"/>
          <p:nvPr/>
        </p:nvSpPr>
        <p:spPr>
          <a:xfrm>
            <a:off x="5829353" y="4913173"/>
            <a:ext cx="5451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+mn-ea"/>
              </a:rPr>
              <a:t>会社</a:t>
            </a: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7CD534D0-3AA7-4C69-B85A-604B2CEE5929}"/>
              </a:ext>
            </a:extLst>
          </p:cNvPr>
          <p:cNvSpPr txBox="1"/>
          <p:nvPr/>
        </p:nvSpPr>
        <p:spPr>
          <a:xfrm>
            <a:off x="527157" y="4889899"/>
            <a:ext cx="1541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+mn-ea"/>
              </a:rPr>
              <a:t>社労士事務所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5E67AF7B-1AAA-4B3C-8408-8BE945180D1C}"/>
              </a:ext>
            </a:extLst>
          </p:cNvPr>
          <p:cNvSpPr txBox="1"/>
          <p:nvPr/>
        </p:nvSpPr>
        <p:spPr>
          <a:xfrm>
            <a:off x="643224" y="1811807"/>
            <a:ext cx="1389375" cy="292388"/>
          </a:xfrm>
          <a:prstGeom prst="rect">
            <a:avLst/>
          </a:prstGeom>
          <a:solidFill>
            <a:srgbClr val="0070C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300" b="1" dirty="0">
                <a:solidFill>
                  <a:schemeClr val="bg1"/>
                </a:solidFill>
                <a:latin typeface="+mn-ea"/>
              </a:rPr>
              <a:t>社労士事務所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6B955213-F333-4C20-BF52-8D7BE9016F13}"/>
              </a:ext>
            </a:extLst>
          </p:cNvPr>
          <p:cNvSpPr txBox="1"/>
          <p:nvPr/>
        </p:nvSpPr>
        <p:spPr>
          <a:xfrm>
            <a:off x="3175151" y="2340215"/>
            <a:ext cx="1324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rgbClr val="0070C0"/>
                </a:solidFill>
                <a:latin typeface="+mn-ea"/>
              </a:rPr>
              <a:t>WEB</a:t>
            </a:r>
            <a:r>
              <a:rPr kumimoji="1" lang="ja-JP" altLang="en-US" sz="1600" b="1" dirty="0">
                <a:solidFill>
                  <a:srgbClr val="0070C0"/>
                </a:solidFill>
                <a:latin typeface="+mn-ea"/>
              </a:rPr>
              <a:t>明細</a:t>
            </a:r>
          </a:p>
        </p:txBody>
      </p:sp>
      <p:cxnSp>
        <p:nvCxnSpPr>
          <p:cNvPr id="102" name="直線矢印コネクタ 101">
            <a:extLst>
              <a:ext uri="{FF2B5EF4-FFF2-40B4-BE49-F238E27FC236}">
                <a16:creationId xmlns:a16="http://schemas.microsoft.com/office/drawing/2014/main" id="{062CAA19-AA38-4F54-AA41-796F15314167}"/>
              </a:ext>
            </a:extLst>
          </p:cNvPr>
          <p:cNvCxnSpPr>
            <a:cxnSpLocks/>
          </p:cNvCxnSpPr>
          <p:nvPr/>
        </p:nvCxnSpPr>
        <p:spPr>
          <a:xfrm flipV="1">
            <a:off x="3058598" y="780819"/>
            <a:ext cx="485382" cy="304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37A9B179-AE9A-435D-8986-01110ABA0B6D}"/>
              </a:ext>
            </a:extLst>
          </p:cNvPr>
          <p:cNvSpPr txBox="1"/>
          <p:nvPr/>
        </p:nvSpPr>
        <p:spPr>
          <a:xfrm>
            <a:off x="3486905" y="672414"/>
            <a:ext cx="13685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+mn-ea"/>
              </a:rPr>
              <a:t>WEB</a:t>
            </a:r>
            <a:r>
              <a:rPr kumimoji="1" lang="ja-JP" altLang="en-US" sz="900" dirty="0">
                <a:latin typeface="+mn-ea"/>
              </a:rPr>
              <a:t>明細新規ご利用時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32E2B5DD-AED8-4A65-A5A4-C40F7364E7D6}"/>
              </a:ext>
            </a:extLst>
          </p:cNvPr>
          <p:cNvSpPr txBox="1"/>
          <p:nvPr/>
        </p:nvSpPr>
        <p:spPr>
          <a:xfrm>
            <a:off x="5329632" y="669734"/>
            <a:ext cx="13894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+mn-ea"/>
              </a:rPr>
              <a:t>毎月の処理の流れ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88978F46-F43D-425D-B10E-E8005F7DB2B4}"/>
              </a:ext>
            </a:extLst>
          </p:cNvPr>
          <p:cNvCxnSpPr>
            <a:cxnSpLocks/>
          </p:cNvCxnSpPr>
          <p:nvPr/>
        </p:nvCxnSpPr>
        <p:spPr>
          <a:xfrm flipV="1">
            <a:off x="4879586" y="782028"/>
            <a:ext cx="485382" cy="304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74A8728D-C86D-4C15-9146-48F449C7EAC6}"/>
              </a:ext>
            </a:extLst>
          </p:cNvPr>
          <p:cNvSpPr txBox="1"/>
          <p:nvPr/>
        </p:nvSpPr>
        <p:spPr>
          <a:xfrm>
            <a:off x="1437507" y="8823717"/>
            <a:ext cx="152337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kumimoji="1" lang="ja-JP" altLang="en-US" sz="1200" b="1" dirty="0">
                <a:latin typeface="+mn-ea"/>
              </a:rPr>
              <a:t>ブラウザ</a:t>
            </a:r>
            <a:endParaRPr kumimoji="1" lang="en-US" altLang="ja-JP" sz="1000" dirty="0">
              <a:latin typeface="+mn-ea"/>
            </a:endParaRPr>
          </a:p>
          <a:p>
            <a:r>
              <a:rPr kumimoji="1" lang="en-US" altLang="ja-JP" sz="1000" dirty="0">
                <a:latin typeface="+mn-ea"/>
              </a:rPr>
              <a:t>Google Chrome</a:t>
            </a:r>
            <a:r>
              <a:rPr kumimoji="1" lang="ja-JP" altLang="en-US" sz="1000" dirty="0">
                <a:latin typeface="+mn-ea"/>
              </a:rPr>
              <a:t>最新版</a:t>
            </a:r>
            <a:endParaRPr kumimoji="1" lang="en-GB" altLang="ja-JP" sz="1000" dirty="0">
              <a:latin typeface="+mn-ea"/>
            </a:endParaRPr>
          </a:p>
          <a:p>
            <a:r>
              <a:rPr kumimoji="1" lang="en-US" altLang="ja-JP" sz="1000" dirty="0">
                <a:latin typeface="+mn-ea"/>
              </a:rPr>
              <a:t>Microsoft</a:t>
            </a:r>
            <a:r>
              <a:rPr kumimoji="1" lang="ja-JP" altLang="en-US" sz="1000" dirty="0">
                <a:latin typeface="+mn-ea"/>
              </a:rPr>
              <a:t> </a:t>
            </a:r>
            <a:r>
              <a:rPr kumimoji="1" lang="en-US" altLang="ja-JP" sz="1000" dirty="0">
                <a:latin typeface="+mn-ea"/>
              </a:rPr>
              <a:t>Edge</a:t>
            </a:r>
            <a:r>
              <a:rPr kumimoji="1" lang="ja-JP" altLang="en-US" sz="1000" dirty="0">
                <a:latin typeface="+mn-ea"/>
              </a:rPr>
              <a:t>最新版</a:t>
            </a:r>
            <a:endParaRPr kumimoji="1" lang="en-US" altLang="ja-JP" sz="1000" dirty="0">
              <a:latin typeface="+mn-ea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D30A2F17-B352-46A8-BD4C-F3E18504D88B}"/>
              </a:ext>
            </a:extLst>
          </p:cNvPr>
          <p:cNvSpPr txBox="1"/>
          <p:nvPr/>
        </p:nvSpPr>
        <p:spPr>
          <a:xfrm>
            <a:off x="501248" y="5830256"/>
            <a:ext cx="6056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9553" indent="-309553">
              <a:buFont typeface="Wingdings" panose="05000000000000000000" pitchFamily="2" charset="2"/>
              <a:buChar char="ü"/>
            </a:pPr>
            <a:r>
              <a:rPr lang="ja-JP" altLang="en-US" sz="1200" b="1" dirty="0">
                <a:latin typeface="+mn-ea"/>
              </a:rPr>
              <a:t>アクセスは全て</a:t>
            </a:r>
            <a:r>
              <a:rPr lang="en-US" altLang="ja-JP" sz="1200" b="1" dirty="0">
                <a:latin typeface="+mn-ea"/>
              </a:rPr>
              <a:t>SSL</a:t>
            </a:r>
            <a:r>
              <a:rPr lang="ja-JP" altLang="en-US" sz="1200" b="1" dirty="0">
                <a:latin typeface="+mn-ea"/>
              </a:rPr>
              <a:t>（暗号化）通信</a:t>
            </a:r>
            <a:endParaRPr lang="en-US" altLang="ja-JP" sz="1200" b="1" dirty="0">
              <a:latin typeface="+mn-ea"/>
            </a:endParaRPr>
          </a:p>
          <a:p>
            <a:pPr marL="309553" indent="-309553">
              <a:buFont typeface="Wingdings" panose="05000000000000000000" pitchFamily="2" charset="2"/>
              <a:buChar char="ü"/>
            </a:pPr>
            <a:r>
              <a:rPr lang="ja-JP" altLang="en-US" sz="1200" b="1" dirty="0">
                <a:latin typeface="+mn-ea"/>
              </a:rPr>
              <a:t>データは全て国内大手データセンター設置のサーバーに保管</a:t>
            </a:r>
            <a:endParaRPr lang="en-US" altLang="ja-JP" sz="1200" b="1" dirty="0">
              <a:latin typeface="+mn-ea"/>
            </a:endParaRPr>
          </a:p>
          <a:p>
            <a:pPr marL="309553" indent="-309553">
              <a:buFont typeface="Wingdings" panose="05000000000000000000" pitchFamily="2" charset="2"/>
              <a:buChar char="ü"/>
            </a:pPr>
            <a:r>
              <a:rPr kumimoji="1" lang="en-US" altLang="ja-JP" sz="1200" b="1" dirty="0">
                <a:solidFill>
                  <a:srgbClr val="000000"/>
                </a:solidFill>
                <a:latin typeface="+mn-ea"/>
              </a:rPr>
              <a:t>ISO27001</a:t>
            </a:r>
            <a:r>
              <a:rPr kumimoji="1" lang="ja-JP" altLang="en-US" sz="1200" b="1" dirty="0">
                <a:solidFill>
                  <a:srgbClr val="000000"/>
                </a:solidFill>
                <a:latin typeface="+mn-ea"/>
              </a:rPr>
              <a:t>および</a:t>
            </a:r>
            <a:r>
              <a:rPr kumimoji="1" lang="en-US" altLang="ja-JP" sz="1200" b="1" dirty="0">
                <a:solidFill>
                  <a:srgbClr val="000000"/>
                </a:solidFill>
                <a:latin typeface="+mn-ea"/>
              </a:rPr>
              <a:t>ISO27017</a:t>
            </a:r>
            <a:r>
              <a:rPr lang="ja-JP" altLang="en-US" sz="1200" b="1" dirty="0">
                <a:latin typeface="+mn-ea"/>
              </a:rPr>
              <a:t>システム認証取得済みのソフト開発会社が提供する</a:t>
            </a:r>
            <a:endParaRPr lang="en-US" altLang="ja-JP" sz="1200" b="1" dirty="0">
              <a:latin typeface="+mn-ea"/>
            </a:endParaRPr>
          </a:p>
          <a:p>
            <a:r>
              <a:rPr lang="ja-JP" altLang="en-US" sz="1200" b="1" dirty="0">
                <a:latin typeface="+mn-ea"/>
              </a:rPr>
              <a:t>　　システムで管理</a:t>
            </a:r>
            <a:endParaRPr lang="en-US" altLang="ja-JP" sz="1200" b="1" dirty="0">
              <a:latin typeface="+mn-ea"/>
            </a:endParaRPr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3BAEA27D-BEA3-46AA-A87E-5E786BAF5CD4}"/>
              </a:ext>
            </a:extLst>
          </p:cNvPr>
          <p:cNvGrpSpPr/>
          <p:nvPr/>
        </p:nvGrpSpPr>
        <p:grpSpPr>
          <a:xfrm>
            <a:off x="568694" y="5359615"/>
            <a:ext cx="4219228" cy="392622"/>
            <a:chOff x="748060" y="6132685"/>
            <a:chExt cx="4219228" cy="392622"/>
          </a:xfrm>
        </p:grpSpPr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760A77AA-643B-48A1-93A6-67A9BC93C117}"/>
                </a:ext>
              </a:extLst>
            </p:cNvPr>
            <p:cNvSpPr/>
            <p:nvPr/>
          </p:nvSpPr>
          <p:spPr>
            <a:xfrm>
              <a:off x="748060" y="6132685"/>
              <a:ext cx="159992" cy="39262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802CE39F-2659-42AB-8478-C3FEA4797842}"/>
                </a:ext>
              </a:extLst>
            </p:cNvPr>
            <p:cNvSpPr txBox="1"/>
            <p:nvPr/>
          </p:nvSpPr>
          <p:spPr>
            <a:xfrm>
              <a:off x="955677" y="6182413"/>
              <a:ext cx="40116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 dirty="0">
                  <a:solidFill>
                    <a:srgbClr val="0070C0"/>
                  </a:solidFill>
                  <a:latin typeface="+mn-ea"/>
                </a:rPr>
                <a:t>万全のセキュリティ体制！</a:t>
              </a: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25742781-B2DD-4B14-B00B-DF7A112156F2}"/>
              </a:ext>
            </a:extLst>
          </p:cNvPr>
          <p:cNvGrpSpPr/>
          <p:nvPr/>
        </p:nvGrpSpPr>
        <p:grpSpPr>
          <a:xfrm>
            <a:off x="503120" y="6940815"/>
            <a:ext cx="5849289" cy="1289114"/>
            <a:chOff x="-6552406" y="5803879"/>
            <a:chExt cx="5849289" cy="1289114"/>
          </a:xfrm>
        </p:grpSpPr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FAAD63C5-E9AC-4858-9AC3-591BAE0C5889}"/>
                </a:ext>
              </a:extLst>
            </p:cNvPr>
            <p:cNvSpPr txBox="1"/>
            <p:nvPr/>
          </p:nvSpPr>
          <p:spPr>
            <a:xfrm>
              <a:off x="-6552406" y="6261997"/>
              <a:ext cx="23667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/>
                <a:t>企業用マイページマニュアル</a:t>
              </a:r>
              <a:endParaRPr kumimoji="1" lang="en-US" altLang="ja-JP" sz="1200" b="1" dirty="0"/>
            </a:p>
            <a:p>
              <a:r>
                <a:rPr lang="en-US" altLang="ja-JP" sz="1200" dirty="0">
                  <a:hlinkClick r:id="rId9"/>
                </a:rPr>
                <a:t>https://www.cells.co.jp/webmeisai/doc/sousa-co.pdf</a:t>
              </a:r>
              <a:endParaRPr kumimoji="1" lang="en-US" altLang="ja-JP" sz="1200" dirty="0"/>
            </a:p>
          </p:txBody>
        </p:sp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B1CA6BF6-55F4-497C-B373-5C129899A78D}"/>
                </a:ext>
              </a:extLst>
            </p:cNvPr>
            <p:cNvSpPr txBox="1"/>
            <p:nvPr/>
          </p:nvSpPr>
          <p:spPr>
            <a:xfrm>
              <a:off x="-3535472" y="6261996"/>
              <a:ext cx="22559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/>
                <a:t>従業員マイページマニュアル</a:t>
              </a:r>
              <a:r>
                <a:rPr lang="en-US" altLang="ja-JP" sz="1200" dirty="0">
                  <a:hlinkClick r:id="rId10"/>
                </a:rPr>
                <a:t>https://www.cells.co.jp/webmeisai/doc/sousasmart.pdf</a:t>
              </a:r>
              <a:endParaRPr kumimoji="1" lang="en-US" altLang="ja-JP" sz="1200" dirty="0"/>
            </a:p>
            <a:p>
              <a:endParaRPr kumimoji="1" lang="en-US" altLang="ja-JP" sz="1200" b="1" dirty="0"/>
            </a:p>
          </p:txBody>
        </p:sp>
        <p:pic>
          <p:nvPicPr>
            <p:cNvPr id="74" name="図 73" descr="ブラック が含まれている画像&#10;&#10;自動的に生成された説明">
              <a:extLst>
                <a:ext uri="{FF2B5EF4-FFF2-40B4-BE49-F238E27FC236}">
                  <a16:creationId xmlns:a16="http://schemas.microsoft.com/office/drawing/2014/main" id="{6C81CB79-304E-4E2B-8549-CE6B068D4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38585" y="6251991"/>
              <a:ext cx="635401" cy="635401"/>
            </a:xfrm>
            <a:prstGeom prst="rect">
              <a:avLst/>
            </a:prstGeom>
          </p:spPr>
        </p:pic>
        <p:pic>
          <p:nvPicPr>
            <p:cNvPr id="75" name="図 74" descr="ブラック が含まれている画像&#10;&#10;自動的に生成された説明">
              <a:extLst>
                <a:ext uri="{FF2B5EF4-FFF2-40B4-BE49-F238E27FC236}">
                  <a16:creationId xmlns:a16="http://schemas.microsoft.com/office/drawing/2014/main" id="{15D2BAED-9348-4A5A-B0B7-0EC6629FC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02433" y="6227626"/>
              <a:ext cx="699316" cy="699316"/>
            </a:xfrm>
            <a:prstGeom prst="rect">
              <a:avLst/>
            </a:prstGeom>
          </p:spPr>
        </p:pic>
        <p:grpSp>
          <p:nvGrpSpPr>
            <p:cNvPr id="76" name="グループ化 75">
              <a:extLst>
                <a:ext uri="{FF2B5EF4-FFF2-40B4-BE49-F238E27FC236}">
                  <a16:creationId xmlns:a16="http://schemas.microsoft.com/office/drawing/2014/main" id="{5A567795-DA00-41B2-A811-466F489C3B8E}"/>
                </a:ext>
              </a:extLst>
            </p:cNvPr>
            <p:cNvGrpSpPr/>
            <p:nvPr/>
          </p:nvGrpSpPr>
          <p:grpSpPr>
            <a:xfrm>
              <a:off x="-6470746" y="5803879"/>
              <a:ext cx="4219228" cy="392622"/>
              <a:chOff x="748141" y="6192734"/>
              <a:chExt cx="4219228" cy="392622"/>
            </a:xfrm>
          </p:grpSpPr>
          <p:sp>
            <p:nvSpPr>
              <p:cNvPr id="77" name="正方形/長方形 76">
                <a:extLst>
                  <a:ext uri="{FF2B5EF4-FFF2-40B4-BE49-F238E27FC236}">
                    <a16:creationId xmlns:a16="http://schemas.microsoft.com/office/drawing/2014/main" id="{182253EC-CA1D-4928-A338-E9885579DCF3}"/>
                  </a:ext>
                </a:extLst>
              </p:cNvPr>
              <p:cNvSpPr/>
              <p:nvPr/>
            </p:nvSpPr>
            <p:spPr>
              <a:xfrm>
                <a:off x="748141" y="6192734"/>
                <a:ext cx="159992" cy="392622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56FEA07E-FC6D-4930-8A3E-D6D15BF06AA7}"/>
                  </a:ext>
                </a:extLst>
              </p:cNvPr>
              <p:cNvSpPr txBox="1"/>
              <p:nvPr/>
            </p:nvSpPr>
            <p:spPr>
              <a:xfrm>
                <a:off x="955758" y="6242462"/>
                <a:ext cx="401161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600" b="1" dirty="0">
                    <a:solidFill>
                      <a:srgbClr val="0070C0"/>
                    </a:solidFill>
                    <a:latin typeface="+mn-ea"/>
                  </a:rPr>
                  <a:t>詳しい操作方法はこちら</a:t>
                </a:r>
              </a:p>
            </p:txBody>
          </p:sp>
        </p:grpSp>
      </p:grp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84C03C3A-8D7F-42AF-80B3-A9C4AB7DCDCE}"/>
              </a:ext>
            </a:extLst>
          </p:cNvPr>
          <p:cNvSpPr txBox="1"/>
          <p:nvPr/>
        </p:nvSpPr>
        <p:spPr>
          <a:xfrm>
            <a:off x="4533075" y="8883058"/>
            <a:ext cx="17968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700" dirty="0">
                <a:latin typeface="+mn-ea"/>
              </a:rPr>
              <a:t>※</a:t>
            </a:r>
            <a:r>
              <a:rPr kumimoji="1" lang="ja-JP" altLang="en-US" sz="700" dirty="0">
                <a:latin typeface="+mn-ea"/>
              </a:rPr>
              <a:t>携帯電話（フィーチャーフォン）では</a:t>
            </a:r>
            <a:endParaRPr kumimoji="1" lang="en-US" altLang="ja-JP" sz="700" dirty="0">
              <a:latin typeface="+mn-ea"/>
            </a:endParaRPr>
          </a:p>
          <a:p>
            <a:r>
              <a:rPr kumimoji="1" lang="ja-JP" altLang="en-US" sz="700" dirty="0">
                <a:latin typeface="+mn-ea"/>
              </a:rPr>
              <a:t>　閲覧機能をご利用いただけません。</a:t>
            </a:r>
            <a:endParaRPr kumimoji="1" lang="en-US" altLang="ja-JP" sz="700" dirty="0">
              <a:latin typeface="+mn-ea"/>
            </a:endParaRPr>
          </a:p>
          <a:p>
            <a:r>
              <a:rPr kumimoji="1" lang="en-US" altLang="ja-JP" sz="700" dirty="0">
                <a:latin typeface="+mn-ea"/>
              </a:rPr>
              <a:t>※</a:t>
            </a:r>
            <a:r>
              <a:rPr kumimoji="1" lang="ja-JP" altLang="en-US" sz="700" dirty="0">
                <a:latin typeface="+mn-ea"/>
              </a:rPr>
              <a:t>スマートフォンの場合は個人の閲覧用</a:t>
            </a:r>
            <a:endParaRPr kumimoji="1" lang="en-US" altLang="ja-JP" sz="700" dirty="0">
              <a:latin typeface="+mn-ea"/>
            </a:endParaRPr>
          </a:p>
          <a:p>
            <a:r>
              <a:rPr kumimoji="1" lang="ja-JP" altLang="en-US" sz="700" dirty="0">
                <a:latin typeface="+mn-ea"/>
              </a:rPr>
              <a:t>　サイトのみご利用が可能です</a:t>
            </a:r>
            <a:r>
              <a:rPr kumimoji="1" lang="ja-JP" altLang="en-US" sz="600" dirty="0">
                <a:latin typeface="+mn-ea"/>
              </a:rPr>
              <a:t>。</a:t>
            </a:r>
            <a:endParaRPr kumimoji="1" lang="en-US" altLang="ja-JP" sz="600" dirty="0">
              <a:latin typeface="+mn-ea"/>
            </a:endParaRPr>
          </a:p>
        </p:txBody>
      </p:sp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6CA8C276-7CFB-4A6E-9C58-35192E24BFAD}"/>
              </a:ext>
            </a:extLst>
          </p:cNvPr>
          <p:cNvSpPr/>
          <p:nvPr/>
        </p:nvSpPr>
        <p:spPr>
          <a:xfrm>
            <a:off x="501248" y="6865859"/>
            <a:ext cx="5855504" cy="1240089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E669D7D8-DF7D-4782-9BB1-E647DFCF8E2F}"/>
              </a:ext>
            </a:extLst>
          </p:cNvPr>
          <p:cNvSpPr/>
          <p:nvPr/>
        </p:nvSpPr>
        <p:spPr>
          <a:xfrm>
            <a:off x="496905" y="8244581"/>
            <a:ext cx="5855504" cy="1274847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0BD755A-E5A4-4F1A-B754-81C4814888FD}"/>
              </a:ext>
            </a:extLst>
          </p:cNvPr>
          <p:cNvSpPr/>
          <p:nvPr/>
        </p:nvSpPr>
        <p:spPr>
          <a:xfrm>
            <a:off x="501248" y="5290456"/>
            <a:ext cx="5855504" cy="1436769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5599A3F6-AD24-E52D-C908-B6472052E061}"/>
              </a:ext>
            </a:extLst>
          </p:cNvPr>
          <p:cNvSpPr txBox="1"/>
          <p:nvPr/>
        </p:nvSpPr>
        <p:spPr>
          <a:xfrm>
            <a:off x="5241062" y="9660255"/>
            <a:ext cx="1523377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dirty="0">
                <a:latin typeface="+mn-ea"/>
              </a:rPr>
              <a:t>2023.11 </a:t>
            </a:r>
            <a:r>
              <a:rPr kumimoji="1" lang="ja-JP" altLang="en-US" sz="1000" dirty="0">
                <a:latin typeface="+mn-ea"/>
              </a:rPr>
              <a:t>版</a:t>
            </a:r>
            <a:endParaRPr kumimoji="1" lang="en-US" altLang="ja-JP" sz="1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76643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5936</TotalTime>
  <Words>474</Words>
  <Application>Microsoft Office PowerPoint</Application>
  <PresentationFormat>A4 210 x 297 mm</PresentationFormat>
  <Paragraphs>82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游ゴシック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株式会社 セルズ</dc:creator>
  <cp:lastModifiedBy>柳 香恵</cp:lastModifiedBy>
  <cp:revision>60</cp:revision>
  <dcterms:created xsi:type="dcterms:W3CDTF">2020-06-26T06:06:30Z</dcterms:created>
  <dcterms:modified xsi:type="dcterms:W3CDTF">2023-11-08T05:35:38Z</dcterms:modified>
</cp:coreProperties>
</file>